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281" r:id="rId11"/>
    <p:sldId id="282" r:id="rId12"/>
    <p:sldId id="283" r:id="rId13"/>
    <p:sldId id="284" r:id="rId14"/>
    <p:sldId id="285" r:id="rId15"/>
    <p:sldId id="302" r:id="rId16"/>
    <p:sldId id="286" r:id="rId17"/>
    <p:sldId id="287" r:id="rId18"/>
    <p:sldId id="288" r:id="rId19"/>
    <p:sldId id="289" r:id="rId20"/>
    <p:sldId id="299" r:id="rId21"/>
    <p:sldId id="300" r:id="rId22"/>
    <p:sldId id="314" r:id="rId23"/>
    <p:sldId id="290" r:id="rId24"/>
    <p:sldId id="291" r:id="rId25"/>
    <p:sldId id="292" r:id="rId26"/>
    <p:sldId id="293" r:id="rId27"/>
    <p:sldId id="304" r:id="rId28"/>
    <p:sldId id="322" r:id="rId29"/>
    <p:sldId id="321" r:id="rId30"/>
    <p:sldId id="323" r:id="rId31"/>
    <p:sldId id="324" r:id="rId32"/>
    <p:sldId id="325" r:id="rId33"/>
    <p:sldId id="326" r:id="rId34"/>
    <p:sldId id="309" r:id="rId35"/>
    <p:sldId id="315" r:id="rId36"/>
    <p:sldId id="317" r:id="rId37"/>
    <p:sldId id="276" r:id="rId38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30" d="100"/>
          <a:sy n="130" d="100"/>
        </p:scale>
        <p:origin x="930" y="-354"/>
      </p:cViewPr>
      <p:guideLst>
        <p:guide orient="horz" pos="3828"/>
        <p:guide pos="215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2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presProps" Target="presProps.xml"  /><Relationship Id="rId4" Type="http://schemas.openxmlformats.org/officeDocument/2006/relationships/slide" Target="slides/slide1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84862" y="3881716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166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좋은 주식 싸게 사기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4000" spc="-30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7698448"/>
            <a:ext cx="6858000" cy="483558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1" y="8780270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7"/>
            <a:ext cx="5149631" cy="775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배당귀족주 리스트 전체에 대해서 매수 점수를 계산해 보겠습니다.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다운받은 배당귀족주 엑셀 파일을 쥬피터 노트북을 실행하는 폴더로 복사합니다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쥬피터 노트북에서 엑셀 파일을 읽을 수 있도록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openxyl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%pip install openpyxl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2189337"/>
            <a:ext cx="6052038" cy="3906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3625759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927" y="7292992"/>
            <a:ext cx="5628062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검증된 파이썬 코드를 함수로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def getBuyScore(ticker, periods=7):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print(f'ticker = {ticker}')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stock_basic_info = yf.Ticker(ticker).info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end_date = datetime.now().strftime("%Y-%m-%d")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start_date = (datetime.now() - relativedelta(years=periods)).strftime("%Y-%m-%d")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dividends = stock_info.get_dividends(ticker, start_date=start_date, end_date=end_date)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 = dividends.drop('ticker', axis=1)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stock_data = yf.download(ticker, start_date, 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df_close_price = stock_data.loc[dividends.index]['Close']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result['close'] = df_close_price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div_freq = round(len(result.index)/periods)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round(result['dividend']*div_freq / result['close'] * 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div_min = min(result['div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div_max = max(result['div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buy_price = result['dividend'][-1] * div_freq * 100 / div_min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sell_price = result['dividend'][-1] * div_freq * 100 / div_max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current_datetime = datetime.strptime(end_date, 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current_price = stock_data.iloc[-1]['Close']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last_dividend = result.iloc[-1]['dividend']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current_dividend = last_dividend * div_freq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current_div_yield = round(current_dividend/current_price*100,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 = calculate_buy_score(current_div_yield, div_min, div_max)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cur_div, cur_div_yield, buy_score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cur_div, cur_div_yield, buy_score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187239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데이터프레임으로 읽어 옵니다.​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import pandas as pd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stock_df=  pd.read_excel('dividend_aristocrats.xlsx')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stock_df.head(3)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tickers = stock_df['Ticker']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start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new_tickers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cur_div_yields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buy_scores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cur_div, cur_div_yield, buy_score = getBuyScore(ticker)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new_tickers.append(ticker)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cur_divs.append(cur_div)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cur_div_yields.append(cur_div_yield)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buy_scores.append(buy_score)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end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print(f'{end - start} seconds')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실행시킵니다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시간이 조금 걸립니다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계산하는데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결과를 데이터프레임으로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 = pd.DataFrame({'ticker': new_tickers,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dividend':cur_divs,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cur_div_yields,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'buy score': buy_scores})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buy 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 = result.sort_values('buy score', ascending=False)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40278"/>
            <a:ext cx="6858000" cy="1700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867" y="5298599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549" y="8969957"/>
            <a:ext cx="6106471" cy="28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의미없는 인덱스를 없애고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result_sorted.index = result_sorted['ticker']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result_sorted.drop('ticker', axis=1, inplace=True)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그래프로 그려서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plt.figure(figsize=(18,6))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result_sorted['buy score'].plot(kind='bar')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드디어 끝났습니다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높은 주식들을 매수 후보로 결정하면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347" y="2055363"/>
            <a:ext cx="5952601" cy="3198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645" y="7273539"/>
            <a:ext cx="6156709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티커가 잘 안 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result_sorted[result_sorted['buy score'] &gt; 80].plot(kind='bar')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매수 점수가 높은 주식들 중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최소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10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이상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, Payout Ratio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40~60%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 정도 되는 주식을 매수 대상으로 고려해 볼 수 있습니다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05.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kumimoji="0" lang="ko-KR" altLang="en-US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채권과 비슷한 변동성으로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주식의 수익률을 제공한다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 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낮은 변동성 대비 높은 수익률 제공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물가상승률과 시장 수익률을 이긴다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적당한 종목 개수는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10~20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섹터별로 분산하는 이유는 산업별로 경기 사이클이 다르기 때문에 포트폴리오 변동성을 줄여 줍니다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그리고 변동성 낮아야 장기 수익률이 향상됩니다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요즘같이 금리 인상으로 시장이 폭락하는 상황에도 방산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제약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식음료 등 평가수익이 발생하는 업종이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5" y="6040953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연속으로 배당금을 늘린 회사이고 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연속으로 배당금을 늘린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1924</ep:Words>
  <ep:PresentationFormat>와이드스크린</ep:PresentationFormat>
  <ep:Paragraphs>1146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2022-12-28T06:50:08.499</dcterms:modified>
  <cp:revision>219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